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uthamnivass" TargetMode="External"/><Relationship Id="rId4" Type="http://schemas.openxmlformats.org/officeDocument/2006/relationships/hyperlink" Target="https://www.linkedin.com/in/gouthamnivass/" TargetMode="External"/><Relationship Id="rId6" Type="http://schemas.openxmlformats.org/officeDocument/2006/relationships/hyperlink" Target="mailto:gouthamnivass@gmail.com" TargetMode="External"/><Relationship Id="rId1" Type="http://schemas.openxmlformats.org/officeDocument/2006/relationships/image" Target="../media/image-15-1.png"/><Relationship Id="rId3" Type="http://schemas.openxmlformats.org/officeDocument/2006/relationships/image" Target="../media/image-15-2.png"/><Relationship Id="rId5" Type="http://schemas.openxmlformats.org/officeDocument/2006/relationships/image" Target="../media/image-15-3.png"/><Relationship Id="rId7" Type="http://schemas.openxmlformats.org/officeDocument/2006/relationships/slideLayout" Target="../slideLayouts/slideLayout16.xml"/><Relationship Id="rId8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outham-nivass.github.io/Agentic_MCP_HTML/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outham-nivass.github.io/Build_With_AI/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Agentic Intelligence with MCP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our presentation on Multi-agent Coordination Protocol (MCP) - the breakthrough framework that enables AI agents to work together seamlessly, sharing context and resources to solve complex problems more efficiently than ever before.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999AA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8298" y="5798106"/>
            <a:ext cx="14668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648563"/>
            <a:ext cx="26871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Goutham Nivass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781526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70" y="1363861"/>
            <a:ext cx="12291417" cy="6276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MCP Key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07933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data access across various sources, enabling agents to share and build upon information.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507933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 calling capabilities that allow agents to perform specialized tasks and manipulate data.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507933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Prompts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Templated interactions that guide agents through complex workflows with consistent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019" y="421124"/>
            <a:ext cx="685454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 MCP Client and Server Workflow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6019" y="1205984"/>
            <a:ext cx="13558361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initialization to final response, MCP creates a seamless communication pipeline: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303770" y="1623179"/>
            <a:ext cx="22860" cy="4573072"/>
          </a:xfrm>
          <a:prstGeom prst="roundRect">
            <a:avLst>
              <a:gd name="adj" fmla="val 281414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6706314" y="1784033"/>
            <a:ext cx="459462" cy="22860"/>
          </a:xfrm>
          <a:prstGeom prst="roundRect">
            <a:avLst>
              <a:gd name="adj" fmla="val 281414"/>
            </a:avLst>
          </a:prstGeom>
          <a:solidFill>
            <a:srgbClr val="C0C1D7"/>
          </a:solidFill>
          <a:ln/>
        </p:spPr>
      </p:sp>
      <p:sp>
        <p:nvSpPr>
          <p:cNvPr id="6" name="Shape 4"/>
          <p:cNvSpPr/>
          <p:nvPr/>
        </p:nvSpPr>
        <p:spPr>
          <a:xfrm>
            <a:off x="7142917" y="1623179"/>
            <a:ext cx="344567" cy="34456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00364" y="1651873"/>
            <a:ext cx="22967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634865" y="1675805"/>
            <a:ext cx="191452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Initialization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6019" y="2006917"/>
            <a:ext cx="6013371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starts → MCP client checks configuration → Available servers launch → Tools are cataloged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464623" y="2702838"/>
            <a:ext cx="459462" cy="22860"/>
          </a:xfrm>
          <a:prstGeom prst="roundRect">
            <a:avLst>
              <a:gd name="adj" fmla="val 281414"/>
            </a:avLst>
          </a:prstGeom>
          <a:solidFill>
            <a:srgbClr val="C0C1D7"/>
          </a:solidFill>
          <a:ln/>
        </p:spPr>
      </p:sp>
      <p:sp>
        <p:nvSpPr>
          <p:cNvPr id="11" name="Shape 9"/>
          <p:cNvSpPr/>
          <p:nvPr/>
        </p:nvSpPr>
        <p:spPr>
          <a:xfrm>
            <a:off x="7142917" y="2541984"/>
            <a:ext cx="344567" cy="34456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00364" y="2570678"/>
            <a:ext cx="22967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081010" y="2594610"/>
            <a:ext cx="191452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Interaction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081010" y="2925723"/>
            <a:ext cx="6013371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submits query → System prompt guides LLM → Tools are evaluated for relevance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6706314" y="3494842"/>
            <a:ext cx="459462" cy="22860"/>
          </a:xfrm>
          <a:prstGeom prst="roundRect">
            <a:avLst>
              <a:gd name="adj" fmla="val 281414"/>
            </a:avLst>
          </a:prstGeom>
          <a:solidFill>
            <a:srgbClr val="C0C1D7"/>
          </a:solidFill>
          <a:ln/>
        </p:spPr>
      </p:sp>
      <p:sp>
        <p:nvSpPr>
          <p:cNvPr id="16" name="Shape 14"/>
          <p:cNvSpPr/>
          <p:nvPr/>
        </p:nvSpPr>
        <p:spPr>
          <a:xfrm>
            <a:off x="7142917" y="3333988"/>
            <a:ext cx="344567" cy="34456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00364" y="3362682"/>
            <a:ext cx="22967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4634865" y="3386614"/>
            <a:ext cx="191452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 Execution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536019" y="3717727"/>
            <a:ext cx="6013371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 selects appropriate tool → Arguments constructed → MCP client instructs server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464623" y="4286964"/>
            <a:ext cx="459462" cy="22860"/>
          </a:xfrm>
          <a:prstGeom prst="roundRect">
            <a:avLst>
              <a:gd name="adj" fmla="val 281414"/>
            </a:avLst>
          </a:prstGeom>
          <a:solidFill>
            <a:srgbClr val="C0C1D7"/>
          </a:solidFill>
          <a:ln/>
        </p:spPr>
      </p:sp>
      <p:sp>
        <p:nvSpPr>
          <p:cNvPr id="21" name="Shape 19"/>
          <p:cNvSpPr/>
          <p:nvPr/>
        </p:nvSpPr>
        <p:spPr>
          <a:xfrm>
            <a:off x="7142917" y="4126111"/>
            <a:ext cx="344567" cy="34456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00364" y="4154805"/>
            <a:ext cx="22967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081010" y="4178737"/>
            <a:ext cx="191452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Processing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8081010" y="4509849"/>
            <a:ext cx="6013371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 executes tool logic → External APIs/databases contacted → Data retrieved and processed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6706314" y="5079087"/>
            <a:ext cx="459462" cy="22860"/>
          </a:xfrm>
          <a:prstGeom prst="roundRect">
            <a:avLst>
              <a:gd name="adj" fmla="val 281414"/>
            </a:avLst>
          </a:prstGeom>
          <a:solidFill>
            <a:srgbClr val="C0C1D7"/>
          </a:solidFill>
          <a:ln/>
        </p:spPr>
      </p:sp>
      <p:sp>
        <p:nvSpPr>
          <p:cNvPr id="26" name="Shape 24"/>
          <p:cNvSpPr/>
          <p:nvPr/>
        </p:nvSpPr>
        <p:spPr>
          <a:xfrm>
            <a:off x="7142917" y="4918234"/>
            <a:ext cx="344567" cy="34456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200364" y="4946928"/>
            <a:ext cx="22967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4634865" y="4970859"/>
            <a:ext cx="191452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Response Delivery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536019" y="5301972"/>
            <a:ext cx="6013371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returned to client → LLM formulates user-friendly answer → Response presented to user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536019" y="6521648"/>
            <a:ext cx="191452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Advantages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536019" y="6914078"/>
            <a:ext cx="6592372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process coordination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536019" y="7212568"/>
            <a:ext cx="6592372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manual logic requirements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536019" y="7511058"/>
            <a:ext cx="6592372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tool integration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7509629" y="6521648"/>
            <a:ext cx="232886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Example: Weather Query</a:t>
            </a:r>
            <a:endParaRPr lang="en-US" sz="1500" dirty="0"/>
          </a:p>
        </p:txBody>
      </p:sp>
      <p:sp>
        <p:nvSpPr>
          <p:cNvPr id="35" name="Text 33"/>
          <p:cNvSpPr/>
          <p:nvPr/>
        </p:nvSpPr>
        <p:spPr>
          <a:xfrm>
            <a:off x="7509629" y="6914078"/>
            <a:ext cx="6592372" cy="48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"What's the weather in NYC?" triggers the GetWeather tool, converts "NYC" to "New York City", retrieves data from external APIs, and delivers a natural language response.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36127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Building own MCP Server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5244822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 MCP server to demonstrate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MCP Tools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214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with simple client-server integrations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234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Gradually build multi-agent workflows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52556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the developer community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30843" y="4087416"/>
            <a:ext cx="6032897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MCP represents the future of AI agent collaboration—enabling more powerful, flexible, and efficient AI systems than ever before.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1638" y="4087416"/>
            <a:ext cx="22860" cy="989767"/>
          </a:xfrm>
          <a:prstGeom prst="rect">
            <a:avLst/>
          </a:prstGeom>
          <a:solidFill>
            <a:srgbClr val="4950BC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891" y="509826"/>
            <a:ext cx="4635222" cy="579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GITHUB QR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3737" y="1459944"/>
            <a:ext cx="6262807" cy="62628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64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6881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719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GitHub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0969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me on GitHub, where I share code, projects, and contribute to open-source development.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448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me on GitHub: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https://github.com/gouthamnivass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93" y="286881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719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LinkedIn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20969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Stay updated on my professional journey and connect with me on LinkedIn.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35893" y="543448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me on LinkedIn: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https://www.linkedin.com/in/gouthamnivass/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868811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3719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Gmail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420969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Reach out to me for inquiries, collaboration, or feedback.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77995" y="507158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me: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gouthamnivass@gmail.com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32507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AI Agents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12979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Are AI Agents?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 are autonomous systems designed to perceive their environment, make decisions, and take actions to achieve specific goals without human intervention.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51520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Characteristics: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404348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Autonomy - operate independently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44555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Goal-directed behavior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84763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 interaction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524970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Adaptability to new situations</a:t>
            </a:r>
            <a:endParaRPr lang="en-US" sz="16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Need for Multi-Agent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988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6414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76763"/>
            <a:ext cx="3474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Complexity Management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16718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tasks require diverse expertise and perspectives that a single agent cannot efficiently provide.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38912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424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Parallel Processing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9149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agents can work simultaneously on different subtasks, significantly improving efficiency.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13683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Robustness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6626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Multi-agent systems offer greater fault tolerance—if one agent fails, others can continue functioning.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1852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Limitations of Current Agent Frameworks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202501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0348" y="2217658"/>
            <a:ext cx="286738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Single-Agent Bottleneck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30348" y="263425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 agents become overwhelmed when handling complex, multi-faceted tasks requiring diverse expertise.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344316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0348" y="3635812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 Fragmentation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30348" y="4052411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and resources exist in isolated silos, making it difficult for agents to access all necessary capabilities.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486132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0348" y="5053965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Shared Memory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30348" y="5470565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lack persistent, shared context, forcing redundant work and limiting collaborative potential.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627947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0348" y="6472118"/>
            <a:ext cx="273808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Coordination Overhead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30348" y="688871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manual effort required to orchestrate multiple agents, negating efficiency benefits.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41677" y="2758083"/>
            <a:ext cx="8746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Agent Frameworks Comparison</a:t>
            </a:r>
            <a:endParaRPr lang="en-US" sz="44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20490"/>
            <a:ext cx="13042821" cy="15509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888" y="1702475"/>
            <a:ext cx="8576905" cy="48245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98208"/>
            <a:ext cx="3898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Pre-MCP Landscape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655927"/>
            <a:ext cx="38988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Before MCP: The Integration Challenge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793790" y="3846671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 to MCP, developers faced significant hurdles when trying to create multi-agent systems: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19053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integration code for each tool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99563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context management between agents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80073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Inconsistent interaction patterns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724292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scalability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829" y="599837"/>
            <a:ext cx="7617143" cy="1363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Introducing MCP: The Solution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577013" y="2535674"/>
            <a:ext cx="7289959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Context Protocol (MCP) provides a standardized way for AI agents to share context, access tools, and coordinate their actions—solving the fundamental limitations of single-agent frameworks.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9829" y="2290286"/>
            <a:ext cx="30480" cy="1537692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6249829" y="4073366"/>
            <a:ext cx="490776" cy="49077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958727" y="4148257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Unified Context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958727" y="4619863"/>
            <a:ext cx="690824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seamless information sharing between agents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49829" y="5405080"/>
            <a:ext cx="490776" cy="49077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958727" y="5479971"/>
            <a:ext cx="319551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Standardized Interfaces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958727" y="5951577"/>
            <a:ext cx="690824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protocol for accessing tools and resources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9829" y="6736794"/>
            <a:ext cx="490776" cy="49077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958727" y="6811685"/>
            <a:ext cx="301299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Efficient Orchestration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958727" y="7283291"/>
            <a:ext cx="690824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coordination overhead between specialized agents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718" y="471249"/>
            <a:ext cx="7746802" cy="535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MCP Architecture: Core Components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2480072" y="2885003"/>
            <a:ext cx="2142053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MCP Clients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9718" y="3255407"/>
            <a:ext cx="4022407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applications that utilize the protocol (e.g., Claude Desktop)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9718" y="3906322"/>
            <a:ext cx="4022407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Request resources and tools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9718" y="4240292"/>
            <a:ext cx="4022407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user context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4787" y="1349335"/>
            <a:ext cx="4700826" cy="4700826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5" y="3539490"/>
            <a:ext cx="256342" cy="32051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22669" y="1714024"/>
            <a:ext cx="2142053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MCP Servers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9922669" y="2084427"/>
            <a:ext cx="410801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sources and tools accessible via the protocol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9922669" y="2461260"/>
            <a:ext cx="410801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specialized functionality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9922669" y="2795230"/>
            <a:ext cx="410801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access pattern</a:t>
            </a:r>
            <a:endParaRPr lang="en-US" sz="13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87" y="1349335"/>
            <a:ext cx="4700826" cy="4700826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573" y="2114550"/>
            <a:ext cx="256342" cy="32051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22669" y="4055983"/>
            <a:ext cx="2142053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MCP Protocol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9922669" y="4426387"/>
            <a:ext cx="4108013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JSON-RPC over HTTP/HTTPS communication standard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9922669" y="5077301"/>
            <a:ext cx="410801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message format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9922669" y="5411272"/>
            <a:ext cx="410801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and scalable</a:t>
            </a:r>
            <a:endParaRPr lang="en-US" sz="13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787" y="1349335"/>
            <a:ext cx="4700826" cy="4700826"/>
          </a:xfrm>
          <a:prstGeom prst="rect">
            <a:avLst/>
          </a:prstGeom>
        </p:spPr>
      </p:pic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573" y="4964311"/>
            <a:ext cx="256342" cy="320516"/>
          </a:xfrm>
          <a:prstGeom prst="rect">
            <a:avLst/>
          </a:prstGeom>
        </p:spPr>
      </p:pic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18" y="6242923"/>
            <a:ext cx="9853851" cy="21870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6923" y="2946916"/>
            <a:ext cx="6716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MCP Server vs FastMCP</a:t>
            </a:r>
            <a:endParaRPr lang="en-US" sz="44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109323"/>
            <a:ext cx="13042821" cy="11732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2025-06-27T09:51:01Z</dcterms:created>
  <dcterms:modified xsi:type="dcterms:W3CDTF">2025-06-27T09:51:01Z</dcterms:modified>
</cp:coreProperties>
</file>